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63" r:id="rId5"/>
    <p:sldId id="264" r:id="rId6"/>
    <p:sldId id="275" r:id="rId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86" d="100"/>
          <a:sy n="86" d="100"/>
        </p:scale>
        <p:origin x="907"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4/21/2022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4/21/2022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4/21/2022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4/21/2022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normAutofit/>
          </a:bodyPr>
          <a:lstStyle/>
          <a:p>
            <a:r>
              <a:rPr lang="en-US" sz="5000" b="1" i="1" dirty="0">
                <a:solidFill>
                  <a:schemeClr val="accent6">
                    <a:lumMod val="75000"/>
                  </a:schemeClr>
                </a:solidFill>
              </a:rPr>
              <a:t>Woodland Public Schools</a:t>
            </a:r>
          </a:p>
        </p:txBody>
      </p:sp>
      <p:sp>
        <p:nvSpPr>
          <p:cNvPr id="3" name="Subtitle 2"/>
          <p:cNvSpPr>
            <a:spLocks noGrp="1"/>
          </p:cNvSpPr>
          <p:nvPr>
            <p:ph type="subTitle" idx="1"/>
          </p:nvPr>
        </p:nvSpPr>
        <p:spPr>
          <a:xfrm>
            <a:off x="1388260" y="3222171"/>
            <a:ext cx="9144000" cy="1538515"/>
          </a:xfrm>
        </p:spPr>
        <p:txBody>
          <a:bodyPr>
            <a:normAutofit/>
          </a:bodyPr>
          <a:lstStyle/>
          <a:p>
            <a:r>
              <a:rPr lang="en-US" sz="3200" dirty="0">
                <a:solidFill>
                  <a:schemeClr val="accent6">
                    <a:lumMod val="75000"/>
                  </a:schemeClr>
                </a:solidFill>
              </a:rPr>
              <a:t>Facilities and Safety Report</a:t>
            </a:r>
          </a:p>
          <a:p>
            <a:r>
              <a:rPr lang="en-US" sz="3200" dirty="0">
                <a:solidFill>
                  <a:schemeClr val="accent6">
                    <a:lumMod val="75000"/>
                  </a:schemeClr>
                </a:solidFill>
              </a:rPr>
              <a:t>March 2022</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3287-C453-457B-8CB4-8DCCF3674F2E}"/>
              </a:ext>
            </a:extLst>
          </p:cNvPr>
          <p:cNvSpPr>
            <a:spLocks noGrp="1"/>
          </p:cNvSpPr>
          <p:nvPr>
            <p:ph type="title"/>
          </p:nvPr>
        </p:nvSpPr>
        <p:spPr>
          <a:xfrm>
            <a:off x="130030" y="130233"/>
            <a:ext cx="10515600" cy="549275"/>
          </a:xfrm>
        </p:spPr>
        <p:txBody>
          <a:bodyPr>
            <a:normAutofit/>
          </a:bodyPr>
          <a:lstStyle/>
          <a:p>
            <a:r>
              <a:rPr lang="en-US" sz="2800" i="1" u="sng" dirty="0"/>
              <a:t>Facilities Report </a:t>
            </a:r>
          </a:p>
        </p:txBody>
      </p:sp>
      <p:sp>
        <p:nvSpPr>
          <p:cNvPr id="3" name="TextBox 2">
            <a:extLst>
              <a:ext uri="{FF2B5EF4-FFF2-40B4-BE49-F238E27FC236}">
                <a16:creationId xmlns:a16="http://schemas.microsoft.com/office/drawing/2014/main" id="{02FC08E9-17F6-499E-9AE8-5B8EF480BF30}"/>
              </a:ext>
            </a:extLst>
          </p:cNvPr>
          <p:cNvSpPr txBox="1"/>
          <p:nvPr/>
        </p:nvSpPr>
        <p:spPr>
          <a:xfrm>
            <a:off x="294394" y="679508"/>
            <a:ext cx="11037903" cy="9064020"/>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Department training (in person!) – During the pandemic, department training and mandatory training were assigned via safe schools. It was super nice getting the team back together, seeing their faces and introducing new employees to the entire team. We have started our monthly department training in person again for the first time in nearly 2 years!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Spring snow was hard on a couple of trees at WMS. They buckled under the weight of the wet spring snow, and each one lost a significant portion of branches. The grounds team also cut down the last two pin oaks at WMS near the green gym. These (like all the rest), will be replaced with celebration maples. These trees were replaced due to damaging blacktop, lifting sidewalks and possible root damage to a natural gas line.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 HVAC ESSER Projects – Received the updated budget for the Yale School this week. Finishing up with the final budget proposal from Trane and other contractors, and plan to submit the package to Stacy and OSPI next week, once the final numbers are checked.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r>
              <a:rPr lang="en-US" dirty="0"/>
              <a:t>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 </a:t>
            </a:r>
          </a:p>
          <a:p>
            <a:pPr lvl="1"/>
            <a:endParaRPr lang="en-US" sz="1700" dirty="0"/>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endParaRPr lang="en-US" sz="1700" dirty="0"/>
          </a:p>
          <a:p>
            <a:endParaRPr lang="en-US" sz="1700" dirty="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055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4B09-F945-4E9F-81A4-91B82DD20B8D}"/>
              </a:ext>
            </a:extLst>
          </p:cNvPr>
          <p:cNvSpPr>
            <a:spLocks noGrp="1"/>
          </p:cNvSpPr>
          <p:nvPr>
            <p:ph type="title"/>
          </p:nvPr>
        </p:nvSpPr>
        <p:spPr>
          <a:xfrm>
            <a:off x="116746" y="88288"/>
            <a:ext cx="10515600" cy="876446"/>
          </a:xfrm>
        </p:spPr>
        <p:txBody>
          <a:bodyPr>
            <a:normAutofit/>
          </a:bodyPr>
          <a:lstStyle/>
          <a:p>
            <a:r>
              <a:rPr lang="en-US" sz="2400" dirty="0"/>
              <a:t>Facilities Report </a:t>
            </a:r>
            <a:br>
              <a:rPr lang="en-US" sz="2800" dirty="0"/>
            </a:br>
            <a:r>
              <a:rPr lang="en-US" sz="2000" i="1" dirty="0"/>
              <a:t>Continued </a:t>
            </a:r>
          </a:p>
        </p:txBody>
      </p:sp>
      <p:sp>
        <p:nvSpPr>
          <p:cNvPr id="3" name="Content Placeholder 2">
            <a:extLst>
              <a:ext uri="{FF2B5EF4-FFF2-40B4-BE49-F238E27FC236}">
                <a16:creationId xmlns:a16="http://schemas.microsoft.com/office/drawing/2014/main" id="{1770913D-95E1-4AB2-9AFE-7C26753BCFB0}"/>
              </a:ext>
            </a:extLst>
          </p:cNvPr>
          <p:cNvSpPr>
            <a:spLocks noGrp="1"/>
          </p:cNvSpPr>
          <p:nvPr>
            <p:ph sz="half" idx="1"/>
          </p:nvPr>
        </p:nvSpPr>
        <p:spPr>
          <a:xfrm>
            <a:off x="561362" y="1232876"/>
            <a:ext cx="10515599" cy="4351338"/>
          </a:xfrm>
        </p:spPr>
        <p:txBody>
          <a:bodyPr>
            <a:normAutofit lnSpcReduction="10000"/>
          </a:bodyPr>
          <a:lstStyle/>
          <a:p>
            <a:pPr marL="285750" indent="-285750">
              <a:spcBef>
                <a:spcPts val="0"/>
              </a:spcBef>
            </a:pPr>
            <a:r>
              <a:rPr lang="en-US" sz="2000" dirty="0"/>
              <a:t>Spring Break Work – In addition to the normal deep cleaning, our department completed the following projects/items</a:t>
            </a:r>
          </a:p>
          <a:p>
            <a:pPr marL="285750" indent="-285750">
              <a:spcBef>
                <a:spcPts val="0"/>
              </a:spcBef>
            </a:pPr>
            <a:endParaRPr lang="en-US" sz="2000" dirty="0"/>
          </a:p>
          <a:p>
            <a:pPr marL="742950" lvl="1" indent="-285750">
              <a:spcBef>
                <a:spcPts val="0"/>
              </a:spcBef>
            </a:pPr>
            <a:r>
              <a:rPr lang="en-US" sz="2000" dirty="0"/>
              <a:t>Completed LED conversion in CES gym </a:t>
            </a:r>
          </a:p>
          <a:p>
            <a:pPr marL="742950" lvl="1" indent="-285750">
              <a:spcBef>
                <a:spcPts val="0"/>
              </a:spcBef>
            </a:pPr>
            <a:r>
              <a:rPr lang="en-US" sz="2000" dirty="0"/>
              <a:t>Recoated yellow gym floor at WMS</a:t>
            </a:r>
          </a:p>
          <a:p>
            <a:pPr marL="742950" lvl="1" indent="-285750">
              <a:spcBef>
                <a:spcPts val="0"/>
              </a:spcBef>
            </a:pPr>
            <a:r>
              <a:rPr lang="en-US" sz="2000" dirty="0"/>
              <a:t>Restriped WMS track </a:t>
            </a:r>
          </a:p>
          <a:p>
            <a:pPr marL="742950" lvl="1" indent="-285750">
              <a:spcBef>
                <a:spcPts val="0"/>
              </a:spcBef>
            </a:pPr>
            <a:r>
              <a:rPr lang="en-US" sz="2000" dirty="0"/>
              <a:t>Took out the last two pin oaks on Park Street, for new celebration maples to be planted</a:t>
            </a:r>
          </a:p>
          <a:p>
            <a:pPr marL="742950" lvl="1" indent="-285750">
              <a:spcBef>
                <a:spcPts val="0"/>
              </a:spcBef>
            </a:pPr>
            <a:r>
              <a:rPr lang="en-US" sz="2000" dirty="0"/>
              <a:t>Completed replacement of defective fire sprinklers heads at WMS and CES</a:t>
            </a:r>
          </a:p>
          <a:p>
            <a:pPr marL="742950" lvl="1" indent="-285750">
              <a:spcBef>
                <a:spcPts val="0"/>
              </a:spcBef>
            </a:pPr>
            <a:r>
              <a:rPr lang="en-US" sz="2000" dirty="0"/>
              <a:t>Accurate concrete ground sidewalks at WMS in 18 locations to eliminate trip hazards</a:t>
            </a:r>
          </a:p>
          <a:p>
            <a:pPr marL="457200" lvl="1" indent="0">
              <a:spcBef>
                <a:spcPts val="0"/>
              </a:spcBef>
              <a:buNone/>
            </a:pPr>
            <a:endParaRPr lang="en-US" sz="2000" dirty="0"/>
          </a:p>
          <a:p>
            <a:pPr marL="285750" indent="-285750">
              <a:spcBef>
                <a:spcPts val="0"/>
              </a:spcBef>
            </a:pPr>
            <a:r>
              <a:rPr lang="en-US" sz="2000" dirty="0"/>
              <a:t>WMS Greenhouse - We will be finishing up the WMS greenhouse work over the next few weeks. This work included replacing framing and the entire wet deck structure, piping and pump.  </a:t>
            </a:r>
          </a:p>
          <a:p>
            <a:pPr marL="285750" indent="-285750">
              <a:spcBef>
                <a:spcPts val="0"/>
              </a:spcBef>
            </a:pPr>
            <a:endParaRPr lang="en-US" sz="2000" dirty="0"/>
          </a:p>
          <a:p>
            <a:pPr marL="285750" indent="-285750">
              <a:spcBef>
                <a:spcPts val="0"/>
              </a:spcBef>
            </a:pPr>
            <a:r>
              <a:rPr lang="en-US" sz="2000" dirty="0"/>
              <a:t>Chlorine Analyzer at Yale – Since the Yale Valley Library was placed on the Yale School water system, the system is required to be checked 7 days a week. Since the school is only staffed while school is in session, a chlorine analyzer was ordered to record daily free chlorine levels. This will be installed within the next few days. </a:t>
            </a:r>
          </a:p>
          <a:p>
            <a:pPr marL="285750" indent="-285750">
              <a:spcBef>
                <a:spcPts val="0"/>
              </a:spcBef>
            </a:pPr>
            <a:endParaRPr lang="en-US" dirty="0"/>
          </a:p>
          <a:p>
            <a:pPr marL="0" indent="0">
              <a:buNone/>
            </a:pPr>
            <a:endParaRPr lang="en-US" dirty="0"/>
          </a:p>
        </p:txBody>
      </p:sp>
    </p:spTree>
    <p:extLst>
      <p:ext uri="{BB962C8B-B14F-4D97-AF65-F5344CB8AC3E}">
        <p14:creationId xmlns:p14="http://schemas.microsoft.com/office/powerpoint/2010/main" val="73275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288443"/>
            <a:ext cx="10515600" cy="626548"/>
          </a:xfrm>
        </p:spPr>
        <p:txBody>
          <a:bodyPr>
            <a:normAutofit/>
          </a:bodyPr>
          <a:lstStyle/>
          <a:p>
            <a:r>
              <a:rPr lang="en-US" sz="2800" b="1" dirty="0"/>
              <a:t>FACILITY CHARTS – </a:t>
            </a:r>
            <a:r>
              <a:rPr lang="en-US" sz="2400" i="1" dirty="0"/>
              <a:t>POWER COST AND WORK ORDER STATUS</a:t>
            </a:r>
          </a:p>
        </p:txBody>
      </p:sp>
      <p:pic>
        <p:nvPicPr>
          <p:cNvPr id="5" name="Picture 4">
            <a:extLst>
              <a:ext uri="{FF2B5EF4-FFF2-40B4-BE49-F238E27FC236}">
                <a16:creationId xmlns:a16="http://schemas.microsoft.com/office/drawing/2014/main" id="{2290937B-C035-4820-96CB-F106D8123078}"/>
              </a:ext>
            </a:extLst>
          </p:cNvPr>
          <p:cNvPicPr>
            <a:picLocks noChangeAspect="1"/>
          </p:cNvPicPr>
          <p:nvPr/>
        </p:nvPicPr>
        <p:blipFill>
          <a:blip r:embed="rId2"/>
          <a:stretch>
            <a:fillRect/>
          </a:stretch>
        </p:blipFill>
        <p:spPr>
          <a:xfrm>
            <a:off x="7692705" y="2116016"/>
            <a:ext cx="4268198" cy="2625968"/>
          </a:xfrm>
          <a:prstGeom prst="rect">
            <a:avLst/>
          </a:prstGeom>
        </p:spPr>
      </p:pic>
      <p:pic>
        <p:nvPicPr>
          <p:cNvPr id="6" name="Picture 5">
            <a:extLst>
              <a:ext uri="{FF2B5EF4-FFF2-40B4-BE49-F238E27FC236}">
                <a16:creationId xmlns:a16="http://schemas.microsoft.com/office/drawing/2014/main" id="{567113A8-7A36-4829-9C15-6A3BF164E9BE}"/>
              </a:ext>
            </a:extLst>
          </p:cNvPr>
          <p:cNvPicPr>
            <a:picLocks noChangeAspect="1"/>
          </p:cNvPicPr>
          <p:nvPr/>
        </p:nvPicPr>
        <p:blipFill>
          <a:blip r:embed="rId3"/>
          <a:stretch>
            <a:fillRect/>
          </a:stretch>
        </p:blipFill>
        <p:spPr>
          <a:xfrm>
            <a:off x="387440" y="1224676"/>
            <a:ext cx="6994872" cy="5076796"/>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70" y="152385"/>
            <a:ext cx="10515600" cy="626548"/>
          </a:xfrm>
        </p:spPr>
        <p:txBody>
          <a:bodyPr>
            <a:noAutofit/>
          </a:bodyPr>
          <a:lstStyle/>
          <a:p>
            <a:r>
              <a:rPr lang="en-US" sz="2400" b="1" dirty="0"/>
              <a:t>FACILITY CHARTS - WATER USAGE</a:t>
            </a:r>
            <a:br>
              <a:rPr lang="en-US" sz="2400" b="1" dirty="0"/>
            </a:br>
            <a:r>
              <a:rPr lang="en-US" sz="2400" i="1" dirty="0"/>
              <a:t>WHS, NFES, WMS, CES</a:t>
            </a:r>
          </a:p>
        </p:txBody>
      </p:sp>
      <p:sp>
        <p:nvSpPr>
          <p:cNvPr id="3" name="TextBox 2"/>
          <p:cNvSpPr txBox="1"/>
          <p:nvPr/>
        </p:nvSpPr>
        <p:spPr>
          <a:xfrm>
            <a:off x="4311768" y="3368950"/>
            <a:ext cx="3509183" cy="954107"/>
          </a:xfrm>
          <a:prstGeom prst="rect">
            <a:avLst/>
          </a:prstGeom>
          <a:noFill/>
          <a:ln>
            <a:solidFill>
              <a:schemeClr val="bg1">
                <a:lumMod val="65000"/>
              </a:schemeClr>
            </a:solidFill>
          </a:ln>
        </p:spPr>
        <p:txBody>
          <a:bodyPr wrap="square" rtlCol="0">
            <a:spAutoFit/>
          </a:bodyPr>
          <a:lstStyle/>
          <a:p>
            <a:pPr algn="ctr"/>
            <a:r>
              <a:rPr lang="en-US" sz="1400" i="1" u="sng" dirty="0"/>
              <a:t>Note</a:t>
            </a:r>
          </a:p>
          <a:p>
            <a:pPr algn="ctr"/>
            <a:r>
              <a:rPr lang="en-US" sz="1400" i="1" dirty="0"/>
              <a:t>Water charts are updated every two</a:t>
            </a:r>
          </a:p>
          <a:p>
            <a:pPr algn="ctr"/>
            <a:r>
              <a:rPr lang="en-US" sz="1400" i="1" dirty="0"/>
              <a:t>months. Next update to these charts in the May 2022 report</a:t>
            </a:r>
          </a:p>
        </p:txBody>
      </p:sp>
      <p:sp>
        <p:nvSpPr>
          <p:cNvPr id="13" name="TextBox 12"/>
          <p:cNvSpPr txBox="1"/>
          <p:nvPr/>
        </p:nvSpPr>
        <p:spPr>
          <a:xfrm flipH="1">
            <a:off x="4390177" y="4388221"/>
            <a:ext cx="3411645" cy="1815882"/>
          </a:xfrm>
          <a:prstGeom prst="rect">
            <a:avLst/>
          </a:prstGeom>
          <a:noFill/>
        </p:spPr>
        <p:txBody>
          <a:bodyPr wrap="square" rtlCol="0">
            <a:spAutoFit/>
          </a:bodyPr>
          <a:lstStyle/>
          <a:p>
            <a:pPr algn="ctr"/>
            <a:r>
              <a:rPr lang="en-US" sz="1600" i="1" dirty="0"/>
              <a:t>The WMS chart includes the following 7 meters: 755 Park high and low flow, BO and Team High, PIT house, bus barn, athletic field and DO. All of these meters are totaled on the WMS graph, but each data point is recorded separately to aid in identifying leaks. </a:t>
            </a:r>
          </a:p>
        </p:txBody>
      </p:sp>
      <p:pic>
        <p:nvPicPr>
          <p:cNvPr id="5" name="Picture 4">
            <a:extLst>
              <a:ext uri="{FF2B5EF4-FFF2-40B4-BE49-F238E27FC236}">
                <a16:creationId xmlns:a16="http://schemas.microsoft.com/office/drawing/2014/main" id="{26D599B1-DF85-4185-AF69-8900A27A3D0E}"/>
              </a:ext>
            </a:extLst>
          </p:cNvPr>
          <p:cNvPicPr>
            <a:picLocks noChangeAspect="1"/>
          </p:cNvPicPr>
          <p:nvPr/>
        </p:nvPicPr>
        <p:blipFill>
          <a:blip r:embed="rId2"/>
          <a:stretch>
            <a:fillRect/>
          </a:stretch>
        </p:blipFill>
        <p:spPr>
          <a:xfrm>
            <a:off x="120396" y="3580127"/>
            <a:ext cx="3883487" cy="2425984"/>
          </a:xfrm>
          <a:prstGeom prst="rect">
            <a:avLst/>
          </a:prstGeom>
        </p:spPr>
      </p:pic>
      <p:pic>
        <p:nvPicPr>
          <p:cNvPr id="6" name="Picture 5">
            <a:extLst>
              <a:ext uri="{FF2B5EF4-FFF2-40B4-BE49-F238E27FC236}">
                <a16:creationId xmlns:a16="http://schemas.microsoft.com/office/drawing/2014/main" id="{15FC5CE7-DC65-4683-97B9-DA8F43619644}"/>
              </a:ext>
            </a:extLst>
          </p:cNvPr>
          <p:cNvPicPr>
            <a:picLocks noChangeAspect="1"/>
          </p:cNvPicPr>
          <p:nvPr/>
        </p:nvPicPr>
        <p:blipFill>
          <a:blip r:embed="rId3"/>
          <a:stretch>
            <a:fillRect/>
          </a:stretch>
        </p:blipFill>
        <p:spPr>
          <a:xfrm>
            <a:off x="4276398" y="826458"/>
            <a:ext cx="3586019" cy="2446536"/>
          </a:xfrm>
          <a:prstGeom prst="rect">
            <a:avLst/>
          </a:prstGeom>
        </p:spPr>
      </p:pic>
      <p:pic>
        <p:nvPicPr>
          <p:cNvPr id="14" name="Picture 13">
            <a:extLst>
              <a:ext uri="{FF2B5EF4-FFF2-40B4-BE49-F238E27FC236}">
                <a16:creationId xmlns:a16="http://schemas.microsoft.com/office/drawing/2014/main" id="{04BFD79F-121E-4E89-9A46-46965E2010FB}"/>
              </a:ext>
            </a:extLst>
          </p:cNvPr>
          <p:cNvPicPr>
            <a:picLocks noChangeAspect="1"/>
          </p:cNvPicPr>
          <p:nvPr/>
        </p:nvPicPr>
        <p:blipFill>
          <a:blip r:embed="rId4"/>
          <a:stretch>
            <a:fillRect/>
          </a:stretch>
        </p:blipFill>
        <p:spPr>
          <a:xfrm>
            <a:off x="8135549" y="3580128"/>
            <a:ext cx="3882871" cy="2425984"/>
          </a:xfrm>
          <a:prstGeom prst="rect">
            <a:avLst/>
          </a:prstGeom>
        </p:spPr>
      </p:pic>
      <p:pic>
        <p:nvPicPr>
          <p:cNvPr id="17" name="Picture 16">
            <a:extLst>
              <a:ext uri="{FF2B5EF4-FFF2-40B4-BE49-F238E27FC236}">
                <a16:creationId xmlns:a16="http://schemas.microsoft.com/office/drawing/2014/main" id="{B6909659-AF70-4F36-9CC9-49DFD48D6933}"/>
              </a:ext>
            </a:extLst>
          </p:cNvPr>
          <p:cNvPicPr>
            <a:picLocks noChangeAspect="1"/>
          </p:cNvPicPr>
          <p:nvPr/>
        </p:nvPicPr>
        <p:blipFill>
          <a:blip r:embed="rId5"/>
          <a:stretch>
            <a:fillRect/>
          </a:stretch>
        </p:blipFill>
        <p:spPr>
          <a:xfrm>
            <a:off x="117346" y="844097"/>
            <a:ext cx="3889585" cy="2524854"/>
          </a:xfrm>
          <a:prstGeom prst="rect">
            <a:avLst/>
          </a:prstGeom>
        </p:spPr>
      </p:pic>
      <p:pic>
        <p:nvPicPr>
          <p:cNvPr id="18" name="Picture 17">
            <a:extLst>
              <a:ext uri="{FF2B5EF4-FFF2-40B4-BE49-F238E27FC236}">
                <a16:creationId xmlns:a16="http://schemas.microsoft.com/office/drawing/2014/main" id="{F61A6703-FCB0-4904-9B27-BFD44A5220E8}"/>
              </a:ext>
            </a:extLst>
          </p:cNvPr>
          <p:cNvPicPr>
            <a:picLocks noChangeAspect="1"/>
          </p:cNvPicPr>
          <p:nvPr/>
        </p:nvPicPr>
        <p:blipFill>
          <a:blip r:embed="rId6"/>
          <a:stretch>
            <a:fillRect/>
          </a:stretch>
        </p:blipFill>
        <p:spPr>
          <a:xfrm>
            <a:off x="8125788" y="824215"/>
            <a:ext cx="3889585" cy="2544735"/>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074" y="270690"/>
            <a:ext cx="10515600" cy="576649"/>
          </a:xfrm>
        </p:spPr>
        <p:txBody>
          <a:bodyPr>
            <a:normAutofit fontScale="90000"/>
          </a:bodyPr>
          <a:lstStyle/>
          <a:p>
            <a:r>
              <a:rPr lang="en-US" sz="2400" dirty="0"/>
              <a:t>Safety Summary   </a:t>
            </a:r>
            <a:br>
              <a:rPr lang="en-US" sz="2400" dirty="0"/>
            </a:br>
            <a:r>
              <a:rPr lang="en-US" sz="1800" i="1" dirty="0"/>
              <a:t>Staff and Student Incidents</a:t>
            </a:r>
          </a:p>
        </p:txBody>
      </p:sp>
      <p:sp>
        <p:nvSpPr>
          <p:cNvPr id="4" name="Rectangle 3"/>
          <p:cNvSpPr/>
          <p:nvPr/>
        </p:nvSpPr>
        <p:spPr>
          <a:xfrm>
            <a:off x="620261" y="1088504"/>
            <a:ext cx="9525000" cy="7848302"/>
          </a:xfrm>
          <a:prstGeom prst="rect">
            <a:avLst/>
          </a:prstGeom>
        </p:spPr>
        <p:txBody>
          <a:bodyPr wrap="square">
            <a:spAutoFit/>
          </a:bodyPr>
          <a:lstStyle/>
          <a:p>
            <a:r>
              <a:rPr lang="en-US" u="sng" dirty="0"/>
              <a:t>Staff Accidents/Incidents - 11 </a:t>
            </a:r>
          </a:p>
          <a:p>
            <a:endParaRPr lang="en-US" u="sng" dirty="0"/>
          </a:p>
          <a:p>
            <a:pPr lvl="1"/>
            <a:r>
              <a:rPr lang="en-US" dirty="0"/>
              <a:t>Yale - Employee stepped in mole hole and tripped, sprained muscles.</a:t>
            </a:r>
          </a:p>
          <a:p>
            <a:pPr lvl="1"/>
            <a:r>
              <a:rPr lang="en-US" dirty="0"/>
              <a:t>CES - While transitioning SPED student from wheelchair an employee strained back. </a:t>
            </a:r>
          </a:p>
          <a:p>
            <a:pPr lvl="1"/>
            <a:r>
              <a:rPr lang="en-US" dirty="0"/>
              <a:t>WMS - Employee slipped on tile floor when transitioning from the wet outside, sprained ankle.</a:t>
            </a:r>
          </a:p>
          <a:p>
            <a:pPr lvl="1"/>
            <a:r>
              <a:rPr lang="en-US" dirty="0"/>
              <a:t>WHS - Escalated DSP student hit employee causing bruise.</a:t>
            </a:r>
          </a:p>
          <a:p>
            <a:pPr lvl="1"/>
            <a:r>
              <a:rPr lang="en-US" dirty="0"/>
              <a:t>WHS - Escalated DSP student punched and kicked employee causing multiple bruises.</a:t>
            </a:r>
          </a:p>
          <a:p>
            <a:pPr lvl="1"/>
            <a:r>
              <a:rPr lang="en-US" dirty="0"/>
              <a:t>WHS - Escalated DSP student slapped employee – no physical injury. </a:t>
            </a:r>
          </a:p>
          <a:p>
            <a:pPr lvl="1"/>
            <a:r>
              <a:rPr lang="en-US" dirty="0"/>
              <a:t>WHS - Escalated DSP student struck and pulled employees </a:t>
            </a:r>
            <a:r>
              <a:rPr lang="en-US"/>
              <a:t>hair causing bruises.</a:t>
            </a:r>
            <a:endParaRPr lang="en-US" dirty="0"/>
          </a:p>
          <a:p>
            <a:pPr lvl="1"/>
            <a:r>
              <a:rPr lang="en-US" dirty="0"/>
              <a:t>WHS - Escalated DSP student struck employee in the face and arms. No physical injury.</a:t>
            </a:r>
          </a:p>
          <a:p>
            <a:pPr lvl="1"/>
            <a:r>
              <a:rPr lang="en-US" dirty="0"/>
              <a:t>WHS - Escalated DSP student bit employee while being changed, bruised.</a:t>
            </a:r>
          </a:p>
          <a:p>
            <a:pPr lvl="1"/>
            <a:r>
              <a:rPr lang="en-US" dirty="0"/>
              <a:t>WHS - Escalated DSP student hit multiple employees, multiple times and bit also, bruised.</a:t>
            </a:r>
          </a:p>
          <a:p>
            <a:pPr lvl="1"/>
            <a:r>
              <a:rPr lang="en-US" dirty="0"/>
              <a:t>WHS - Escalated DSP student pulled employees hair and hit multiple times , bruised. </a:t>
            </a:r>
          </a:p>
          <a:p>
            <a:endParaRPr lang="en-US" u="sng" dirty="0"/>
          </a:p>
          <a:p>
            <a:r>
              <a:rPr lang="en-US" u="sng" dirty="0"/>
              <a:t>Student Accidents/Injuries - 3 </a:t>
            </a:r>
          </a:p>
          <a:p>
            <a:endParaRPr lang="en-US" u="sng" dirty="0"/>
          </a:p>
          <a:p>
            <a:pPr lvl="1"/>
            <a:r>
              <a:rPr lang="en-US" dirty="0"/>
              <a:t>CES - Student stubbed toe on slide, broke 2</a:t>
            </a:r>
            <a:r>
              <a:rPr lang="en-US" baseline="30000" dirty="0"/>
              <a:t>nd</a:t>
            </a:r>
            <a:r>
              <a:rPr lang="en-US" dirty="0"/>
              <a:t> toe. </a:t>
            </a:r>
          </a:p>
          <a:p>
            <a:pPr lvl="1"/>
            <a:r>
              <a:rPr lang="en-US" dirty="0"/>
              <a:t>CES - (WCC) Student got elbow stuck in rails, tender and sore elbow.</a:t>
            </a:r>
          </a:p>
          <a:p>
            <a:pPr lvl="1"/>
            <a:r>
              <a:rPr lang="en-US" dirty="0"/>
              <a:t>WHS - Student misjudged pole vault bent knee inward, sprained knee. </a:t>
            </a:r>
          </a:p>
          <a:p>
            <a:r>
              <a:rPr lang="en-US" dirty="0"/>
              <a:t> </a:t>
            </a:r>
          </a:p>
          <a:p>
            <a:endParaRPr lang="en-US" dirty="0"/>
          </a:p>
          <a:p>
            <a:endParaRPr lang="en-US" u="sng"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9506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101075</TotalTime>
  <Words>703</Words>
  <Application>Microsoft Office PowerPoint</Application>
  <PresentationFormat>Widescreen</PresentationFormat>
  <Paragraphs>70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Woodland Public Schools</vt:lpstr>
      <vt:lpstr>Facilities Report </vt:lpstr>
      <vt:lpstr>Facilities Report  Continued </vt:lpstr>
      <vt:lpstr>FACILITY CHARTS – POWER COST AND WORK ORDER STATUS</vt:lpstr>
      <vt:lpstr>FACILITY CHARTS - WATER USAGE WHS, NFES, WMS, CES</vt:lpstr>
      <vt:lpstr>Safety Summary    Staff and Student Incidents</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754</cp:revision>
  <cp:lastPrinted>2022-04-21T16:22:11Z</cp:lastPrinted>
  <dcterms:created xsi:type="dcterms:W3CDTF">2016-04-19T23:51:26Z</dcterms:created>
  <dcterms:modified xsi:type="dcterms:W3CDTF">2022-04-21T18:56:42Z</dcterms:modified>
</cp:coreProperties>
</file>